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3" r:id="rId5"/>
    <p:sldId id="261" r:id="rId6"/>
    <p:sldId id="264" r:id="rId7"/>
    <p:sldId id="262" r:id="rId8"/>
    <p:sldId id="265" r:id="rId9"/>
    <p:sldId id="266" r:id="rId10"/>
    <p:sldId id="271" r:id="rId11"/>
    <p:sldId id="273" r:id="rId12"/>
    <p:sldId id="274" r:id="rId13"/>
    <p:sldId id="270" r:id="rId14"/>
    <p:sldId id="276" r:id="rId15"/>
    <p:sldId id="278" r:id="rId16"/>
    <p:sldId id="258" r:id="rId17"/>
    <p:sldId id="279" r:id="rId18"/>
    <p:sldId id="294" r:id="rId19"/>
    <p:sldId id="280" r:id="rId20"/>
    <p:sldId id="281" r:id="rId21"/>
    <p:sldId id="291" r:id="rId22"/>
    <p:sldId id="292" r:id="rId23"/>
    <p:sldId id="283" r:id="rId24"/>
    <p:sldId id="293" r:id="rId25"/>
    <p:sldId id="285" r:id="rId26"/>
    <p:sldId id="286" r:id="rId27"/>
    <p:sldId id="287" r:id="rId28"/>
    <p:sldId id="296" r:id="rId29"/>
    <p:sldId id="295" r:id="rId30"/>
    <p:sldId id="290" r:id="rId31"/>
    <p:sldId id="288" r:id="rId32"/>
    <p:sldId id="297" r:id="rId33"/>
    <p:sldId id="284" r:id="rId34"/>
    <p:sldId id="298" r:id="rId35"/>
    <p:sldId id="259" r:id="rId36"/>
    <p:sldId id="301" r:id="rId37"/>
    <p:sldId id="302" r:id="rId38"/>
    <p:sldId id="304" r:id="rId39"/>
    <p:sldId id="300" r:id="rId40"/>
    <p:sldId id="305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43B6-0D40-4518-B702-F45BF54CEA03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06AA-E92F-411D-BC14-06BEBF8F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04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43B6-0D40-4518-B702-F45BF54CEA03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06AA-E92F-411D-BC14-06BEBF8F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0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43B6-0D40-4518-B702-F45BF54CEA03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06AA-E92F-411D-BC14-06BEBF8F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35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43B6-0D40-4518-B702-F45BF54CEA03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06AA-E92F-411D-BC14-06BEBF8F03E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5704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43B6-0D40-4518-B702-F45BF54CEA03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06AA-E92F-411D-BC14-06BEBF8F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11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43B6-0D40-4518-B702-F45BF54CEA03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06AA-E92F-411D-BC14-06BEBF8F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87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43B6-0D40-4518-B702-F45BF54CEA03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06AA-E92F-411D-BC14-06BEBF8F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99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43B6-0D40-4518-B702-F45BF54CEA03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06AA-E92F-411D-BC14-06BEBF8F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750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43B6-0D40-4518-B702-F45BF54CEA03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06AA-E92F-411D-BC14-06BEBF8F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3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43B6-0D40-4518-B702-F45BF54CEA03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06AA-E92F-411D-BC14-06BEBF8F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8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43B6-0D40-4518-B702-F45BF54CEA03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06AA-E92F-411D-BC14-06BEBF8F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8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43B6-0D40-4518-B702-F45BF54CEA03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06AA-E92F-411D-BC14-06BEBF8F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06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43B6-0D40-4518-B702-F45BF54CEA03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06AA-E92F-411D-BC14-06BEBF8F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36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43B6-0D40-4518-B702-F45BF54CEA03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06AA-E92F-411D-BC14-06BEBF8F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55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43B6-0D40-4518-B702-F45BF54CEA03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06AA-E92F-411D-BC14-06BEBF8F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9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43B6-0D40-4518-B702-F45BF54CEA03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06AA-E92F-411D-BC14-06BEBF8F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43B6-0D40-4518-B702-F45BF54CEA03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06AA-E92F-411D-BC14-06BEBF8F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7D043B6-0D40-4518-B702-F45BF54CEA03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F06AA-E92F-411D-BC14-06BEBF8F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403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lhPNP3GIyY&amp;t=180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Pdh46k7b38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CTG58jIlNA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JiPpAnFe4A" TargetMode="Externa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g5PZtSTTN4" TargetMode="External"/><Relationship Id="rId2" Type="http://schemas.openxmlformats.org/officeDocument/2006/relationships/hyperlink" Target="https://www.youtube.com/watch?v=wv5n_eCGkv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v2MbtOeoWaM" TargetMode="External"/><Relationship Id="rId4" Type="http://schemas.openxmlformats.org/officeDocument/2006/relationships/hyperlink" Target="https://www.youtube.com/watch?v=JeaBNAXfHfQ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SLDRTx10us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X6G0ICwJ1Q&amp;t=15s" TargetMode="External"/><Relationship Id="rId2" Type="http://schemas.openxmlformats.org/officeDocument/2006/relationships/hyperlink" Target="https://www.youtube.com/watch?v=P75cbEdNo2U&amp;t=22s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JV2vfDki1E&amp;t=17s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G1Yc8ALbM8" TargetMode="External"/><Relationship Id="rId2" Type="http://schemas.openxmlformats.org/officeDocument/2006/relationships/hyperlink" Target="https://www.youtube.com/watch?v=OG7Oq9tsrjw&amp;t=43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HUZOKvYcx_o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The Cross and the Lynching Tree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James Cone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21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Aristocracy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Constitution gave governmental power to aristocrats.</a:t>
            </a:r>
          </a:p>
          <a:p>
            <a:r>
              <a:rPr lang="en-US" dirty="0" smtClean="0"/>
              <a:t>Aristocrats partnered with the Empire to Keep Order</a:t>
            </a:r>
          </a:p>
          <a:p>
            <a:r>
              <a:rPr lang="en-US" dirty="0" smtClean="0"/>
              <a:t>They thereby gained </a:t>
            </a:r>
            <a:r>
              <a:rPr lang="en-US" dirty="0"/>
              <a:t>b</a:t>
            </a:r>
            <a:r>
              <a:rPr lang="en-US" dirty="0" smtClean="0"/>
              <a:t>enefits, wealth and power</a:t>
            </a:r>
          </a:p>
          <a:p>
            <a:r>
              <a:rPr lang="en-US" dirty="0" smtClean="0"/>
              <a:t>Ultimate power rested with four elite families;</a:t>
            </a:r>
          </a:p>
          <a:p>
            <a:r>
              <a:rPr lang="en-US" dirty="0" smtClean="0"/>
              <a:t>They collected governmental taxes.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They applied Roman law.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They were to prevent revolts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76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Jerusalem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City of God - Faithless City</a:t>
            </a:r>
          </a:p>
          <a:p>
            <a:r>
              <a:rPr lang="en-US" dirty="0" smtClean="0"/>
              <a:t>City of Hope </a:t>
            </a:r>
            <a:r>
              <a:rPr lang="en-US" dirty="0"/>
              <a:t> </a:t>
            </a:r>
            <a:r>
              <a:rPr lang="en-US" dirty="0" smtClean="0"/>
              <a:t>- City of Oppression</a:t>
            </a:r>
          </a:p>
          <a:p>
            <a:r>
              <a:rPr lang="en-US" dirty="0" smtClean="0"/>
              <a:t>City of Joy – City of Pain</a:t>
            </a:r>
          </a:p>
          <a:p>
            <a:r>
              <a:rPr lang="en-US" dirty="0" smtClean="0"/>
              <a:t>Ancient History – Since David and Solomon</a:t>
            </a:r>
          </a:p>
          <a:p>
            <a:r>
              <a:rPr lang="en-US" dirty="0" smtClean="0"/>
              <a:t>Sacred Center of Jewish World</a:t>
            </a:r>
          </a:p>
          <a:p>
            <a:r>
              <a:rPr lang="en-US" dirty="0" smtClean="0"/>
              <a:t>Words of the Prophets</a:t>
            </a:r>
          </a:p>
          <a:p>
            <a:r>
              <a:rPr lang="en-US" dirty="0" smtClean="0"/>
              <a:t>Jesus’ Sadness for Jerusalem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25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High Priest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had same </a:t>
            </a:r>
            <a:r>
              <a:rPr lang="en-US" dirty="0" err="1" smtClean="0"/>
              <a:t>priveleges</a:t>
            </a:r>
            <a:r>
              <a:rPr lang="en-US" dirty="0" smtClean="0"/>
              <a:t> as aristocrats;</a:t>
            </a:r>
          </a:p>
          <a:p>
            <a:r>
              <a:rPr lang="en-US" dirty="0" smtClean="0"/>
              <a:t>were appointed by Roman Empire;</a:t>
            </a:r>
          </a:p>
          <a:p>
            <a:r>
              <a:rPr lang="en-US" dirty="0"/>
              <a:t>w</a:t>
            </a:r>
            <a:r>
              <a:rPr lang="en-US" dirty="0" smtClean="0"/>
              <a:t>ere responsible for protection of Jewish society as a whole;</a:t>
            </a:r>
          </a:p>
          <a:p>
            <a:r>
              <a:rPr lang="en-US" dirty="0"/>
              <a:t>w</a:t>
            </a:r>
            <a:r>
              <a:rPr lang="en-US" dirty="0" smtClean="0"/>
              <a:t>ere to control Jewish society in interest of Empire;</a:t>
            </a:r>
          </a:p>
          <a:p>
            <a:r>
              <a:rPr lang="en-US" dirty="0"/>
              <a:t>d</a:t>
            </a:r>
            <a:r>
              <a:rPr lang="en-US" dirty="0" smtClean="0"/>
              <a:t>epended on Roman power for the maintenance of their positions of power.</a:t>
            </a:r>
          </a:p>
          <a:p>
            <a:r>
              <a:rPr lang="en-US" dirty="0"/>
              <a:t>w</a:t>
            </a:r>
            <a:r>
              <a:rPr lang="en-US" dirty="0" smtClean="0"/>
              <a:t>ere conflicted – maintain interests of Empire vs. maintain well-being of Jewish community, mostly peasants.</a:t>
            </a:r>
          </a:p>
          <a:p>
            <a:r>
              <a:rPr lang="en-US" dirty="0" smtClean="0"/>
              <a:t>resolved the conflict by avoiding conflict with Empire.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790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Banditry</a:t>
            </a:r>
          </a:p>
          <a:p>
            <a:r>
              <a:rPr lang="en-US" dirty="0" smtClean="0"/>
              <a:t>Pre-political Rebellions</a:t>
            </a:r>
          </a:p>
          <a:p>
            <a:r>
              <a:rPr lang="en-US" dirty="0" smtClean="0"/>
              <a:t>Messianic Movements</a:t>
            </a:r>
          </a:p>
          <a:p>
            <a:r>
              <a:rPr lang="en-US" dirty="0" smtClean="0"/>
              <a:t>Slave Resistance</a:t>
            </a:r>
          </a:p>
          <a:p>
            <a:r>
              <a:rPr lang="en-US" dirty="0" smtClean="0"/>
              <a:t>Larger Revolts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8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Crucifixion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Assyria – A general term for the display criminals after physical torture.</a:t>
            </a:r>
          </a:p>
          <a:p>
            <a:r>
              <a:rPr lang="en-US" dirty="0" smtClean="0"/>
              <a:t>Persia – Darius 3,000 – Outside the City</a:t>
            </a:r>
          </a:p>
          <a:p>
            <a:r>
              <a:rPr lang="en-US" dirty="0" smtClean="0"/>
              <a:t>Greece – Alexander 10,000 </a:t>
            </a:r>
          </a:p>
          <a:p>
            <a:r>
              <a:rPr lang="en-US" dirty="0" smtClean="0"/>
              <a:t>Rome – As many as 5,000 along the Roadside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84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James Cone – the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24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Jim Crow 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lynching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82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of Slavery</a:t>
            </a:r>
          </a:p>
          <a:p>
            <a:r>
              <a:rPr lang="en-US" dirty="0" smtClean="0"/>
              <a:t>Reconstruction</a:t>
            </a:r>
          </a:p>
          <a:p>
            <a:r>
              <a:rPr lang="en-US" dirty="0" smtClean="0"/>
              <a:t>Demise of Reconstruction</a:t>
            </a:r>
          </a:p>
          <a:p>
            <a:r>
              <a:rPr lang="en-US" dirty="0" smtClean="0"/>
              <a:t>Social Darwinism</a:t>
            </a:r>
          </a:p>
          <a:p>
            <a:r>
              <a:rPr lang="en-US" dirty="0" smtClean="0"/>
              <a:t>Pseudo – Science</a:t>
            </a:r>
          </a:p>
          <a:p>
            <a:r>
              <a:rPr lang="en-US" dirty="0" smtClean="0">
                <a:hlinkClick r:id="rId2"/>
              </a:rPr>
              <a:t>Lynching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093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arose after Federal Troops were removed from South, 1877.</a:t>
            </a:r>
          </a:p>
          <a:p>
            <a:r>
              <a:rPr lang="en-US" dirty="0" smtClean="0"/>
              <a:t>The South Immediately Instituted Black Codes.</a:t>
            </a:r>
          </a:p>
          <a:p>
            <a:r>
              <a:rPr lang="en-US" dirty="0" smtClean="0"/>
              <a:t>National government passed 13</a:t>
            </a:r>
            <a:r>
              <a:rPr lang="en-US" baseline="30000" dirty="0" smtClean="0"/>
              <a:t>th</a:t>
            </a:r>
            <a:r>
              <a:rPr lang="en-US" dirty="0" smtClean="0"/>
              <a:t>, 14</a:t>
            </a:r>
            <a:r>
              <a:rPr lang="en-US" baseline="30000" dirty="0" smtClean="0"/>
              <a:t>th</a:t>
            </a:r>
            <a:r>
              <a:rPr lang="en-US" dirty="0" smtClean="0"/>
              <a:t> and 15</a:t>
            </a:r>
            <a:r>
              <a:rPr lang="en-US" baseline="30000" dirty="0" smtClean="0"/>
              <a:t>th</a:t>
            </a:r>
            <a:r>
              <a:rPr lang="en-US" dirty="0" smtClean="0"/>
              <a:t> Amendments.</a:t>
            </a:r>
          </a:p>
          <a:p>
            <a:r>
              <a:rPr lang="en-US" dirty="0" smtClean="0"/>
              <a:t>Reconstruction only lasted until 1877.</a:t>
            </a:r>
          </a:p>
          <a:p>
            <a:r>
              <a:rPr lang="en-US" dirty="0" smtClean="0"/>
              <a:t>Federal Troops are Withdrawn.</a:t>
            </a:r>
          </a:p>
          <a:p>
            <a:r>
              <a:rPr lang="en-US" dirty="0" smtClean="0"/>
              <a:t>Jim Crow lasted legally until 1954 – Brown vs. Topeka Bd. Of Education Decision.</a:t>
            </a:r>
          </a:p>
          <a:p>
            <a:r>
              <a:rPr lang="en-US" dirty="0" smtClean="0"/>
              <a:t>Civil Rights Movement had to be fought to enforce the law.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0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Racist Interpretations of Scripture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Curse of Ham</a:t>
            </a:r>
          </a:p>
          <a:p>
            <a:r>
              <a:rPr lang="en-US" dirty="0" smtClean="0"/>
              <a:t>Mark of Cain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382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 Imperialism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Crucifixions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05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Cross: </a:t>
            </a:r>
            <a:r>
              <a:rPr lang="en-US" i="1" dirty="0" smtClean="0"/>
              <a:t>Atonement Theology</a:t>
            </a:r>
            <a:r>
              <a:rPr lang="en-US" i="1" dirty="0"/>
              <a:t/>
            </a:r>
            <a:br>
              <a:rPr lang="en-US" i="1" dirty="0"/>
            </a:b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Atonement Theology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Anselm, Satisfaction Theory, 11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Christus</a:t>
            </a:r>
            <a:r>
              <a:rPr lang="en-US" dirty="0" smtClean="0"/>
              <a:t> Victor, Church Fathers, 100-700 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Abelard, Moral Influence, 1079-1142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Irenaeus, Ransom, 100-200 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Penal Substitution</a:t>
            </a:r>
            <a:r>
              <a:rPr lang="en-US" smtClean="0"/>
              <a:t>, Middle Ages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6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 Klux Klan: </a:t>
            </a:r>
            <a:r>
              <a:rPr lang="en-US" i="1" dirty="0" smtClean="0"/>
              <a:t>History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Founded, 1866, </a:t>
            </a:r>
            <a:r>
              <a:rPr lang="en-US" dirty="0" err="1" smtClean="0"/>
              <a:t>Pulasky</a:t>
            </a:r>
            <a:r>
              <a:rPr lang="en-US" dirty="0" smtClean="0"/>
              <a:t>, Tennessee</a:t>
            </a:r>
          </a:p>
          <a:p>
            <a:r>
              <a:rPr lang="en-US" dirty="0" smtClean="0"/>
              <a:t>Linked Itself to Crusades – Effort to Free Holy Lands from Infidel Turks</a:t>
            </a:r>
          </a:p>
          <a:p>
            <a:r>
              <a:rPr lang="en-US" dirty="0" smtClean="0"/>
              <a:t>Linked its History to Anglo Saxon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28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 Klux Klan: </a:t>
            </a:r>
            <a:r>
              <a:rPr lang="en-US" i="1" dirty="0" smtClean="0"/>
              <a:t>Membership and </a:t>
            </a:r>
            <a:r>
              <a:rPr lang="en-US" i="1" dirty="0" err="1" smtClean="0"/>
              <a:t>Symbolish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Membership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Caucasian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Protestant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Native-Born Americans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Symbolism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Cross Insignia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Circle Filled with Blood of Christ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Red Teardrop = Blood of Jesus Shed for Humanity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White Robes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6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Cross: </a:t>
            </a:r>
            <a:r>
              <a:rPr lang="en-US" i="1" dirty="0" smtClean="0"/>
              <a:t>Ku Klux Klan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Symbol of White Supremacy and Nationalism</a:t>
            </a:r>
          </a:p>
          <a:p>
            <a:r>
              <a:rPr lang="en-US" dirty="0" smtClean="0"/>
              <a:t>Whiteness = Purity</a:t>
            </a:r>
          </a:p>
          <a:p>
            <a:r>
              <a:rPr lang="en-US" dirty="0" smtClean="0"/>
              <a:t>United Klan Community under God’s Control</a:t>
            </a:r>
          </a:p>
          <a:p>
            <a:r>
              <a:rPr lang="en-US" dirty="0" smtClean="0"/>
              <a:t>Christ = Light of the World</a:t>
            </a:r>
          </a:p>
          <a:p>
            <a:r>
              <a:rPr lang="en-US" dirty="0" smtClean="0"/>
              <a:t>God would triumph over evil.</a:t>
            </a:r>
          </a:p>
          <a:p>
            <a:r>
              <a:rPr lang="en-US" dirty="0" smtClean="0"/>
              <a:t>Light Vanquishes Darkness.</a:t>
            </a:r>
          </a:p>
          <a:p>
            <a:r>
              <a:rPr lang="en-US" dirty="0" smtClean="0"/>
              <a:t>Present at </a:t>
            </a:r>
            <a:r>
              <a:rPr lang="en-US" dirty="0" err="1" smtClean="0"/>
              <a:t>Lynchings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Video - Brief History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35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Cross: </a:t>
            </a:r>
            <a:r>
              <a:rPr lang="en-US" i="1" dirty="0" smtClean="0"/>
              <a:t>Ku Klux Klan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Purges out Evil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Immigrants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Alcohol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Threats to Public Schools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Attacks on Protestants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Purifies Klansmen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Burns off Vices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Gives Entitlement to Conquer Lands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Purges Lands of Anti-Christ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Terrifies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Cross: </a:t>
            </a:r>
            <a:r>
              <a:rPr lang="en-US" i="1" dirty="0" smtClean="0"/>
              <a:t>Ku Klux Klan</a:t>
            </a:r>
            <a:endParaRPr lang="en-US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53" y="1404479"/>
            <a:ext cx="6079218" cy="4843921"/>
          </a:xfrm>
        </p:spPr>
      </p:pic>
    </p:spTree>
    <p:extLst>
      <p:ext uri="{BB962C8B-B14F-4D97-AF65-F5344CB8AC3E}">
        <p14:creationId xmlns:p14="http://schemas.microsoft.com/office/powerpoint/2010/main" val="355424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Cross: </a:t>
            </a:r>
            <a:r>
              <a:rPr lang="en-US" i="1" dirty="0" smtClean="0"/>
              <a:t>Ku Klux Klan</a:t>
            </a:r>
            <a:endParaRPr lang="en-US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440" y="1719072"/>
            <a:ext cx="6913400" cy="4825554"/>
          </a:xfrm>
        </p:spPr>
      </p:pic>
    </p:spTree>
    <p:extLst>
      <p:ext uri="{BB962C8B-B14F-4D97-AF65-F5344CB8AC3E}">
        <p14:creationId xmlns:p14="http://schemas.microsoft.com/office/powerpoint/2010/main" val="40213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Cross: </a:t>
            </a:r>
            <a:r>
              <a:rPr lang="en-US" i="1" dirty="0" smtClean="0"/>
              <a:t>Ku Klux Klan</a:t>
            </a:r>
            <a:endParaRPr lang="en-US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330" y="1545336"/>
            <a:ext cx="6340142" cy="4628545"/>
          </a:xfrm>
        </p:spPr>
      </p:pic>
    </p:spTree>
    <p:extLst>
      <p:ext uri="{BB962C8B-B14F-4D97-AF65-F5344CB8AC3E}">
        <p14:creationId xmlns:p14="http://schemas.microsoft.com/office/powerpoint/2010/main" val="89780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Lynching Rituals: The KKK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1877-1950, 4,800 </a:t>
            </a:r>
          </a:p>
          <a:p>
            <a:r>
              <a:rPr lang="en-US" dirty="0" smtClean="0"/>
              <a:t>Restore the Social Order/White Supremacy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Purity/Virtue of White Woman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Freedom from Moral Contamination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Aimed at Black Men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Based on Biblical Literalism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Enforcing White Supremacy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57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KKK Premises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“How does the cross, which stands for the ultimate symbol of God’s victory over power of sin and death, become the accepted symbol of “night riders” and lynching? “ Stephen Ray, “Contending for the Cross”.</a:t>
            </a:r>
            <a:endParaRPr lang="en-US" dirty="0"/>
          </a:p>
          <a:p>
            <a:r>
              <a:rPr lang="en-US" dirty="0" smtClean="0"/>
              <a:t>PREMISES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Christianity = Western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Racialization of Faith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Modernity – Military Combat with “Others” is justified because they are infidels.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It is Consistent with Manifest Destiny and Colonialism.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Western Christianity is considered the religion of settlers.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Christianity = Cult of White Supremacy.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61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The World of Jesus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8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KKK Theology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Premises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Strident Nationalism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White Supremacy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Homogeneity of White Protestant Nation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Conflated Nationalism and Protestantism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97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Church: </a:t>
            </a:r>
            <a:r>
              <a:rPr lang="en-US" i="1" dirty="0" smtClean="0"/>
              <a:t>Complicity and Silence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KU Klux Klan</a:t>
            </a:r>
          </a:p>
          <a:p>
            <a:r>
              <a:rPr lang="en-US" dirty="0" smtClean="0"/>
              <a:t>White Evangelicalism – Sin and Salvation</a:t>
            </a:r>
          </a:p>
          <a:p>
            <a:r>
              <a:rPr lang="en-US" dirty="0" smtClean="0"/>
              <a:t>Leading Theologians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Deidrich</a:t>
            </a:r>
            <a:r>
              <a:rPr lang="en-US" dirty="0" smtClean="0"/>
              <a:t> Bonhoeffer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Reinhold Niebuhr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4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African American Response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Reframing</a:t>
            </a:r>
          </a:p>
          <a:p>
            <a:r>
              <a:rPr lang="en-US" dirty="0" smtClean="0"/>
              <a:t>Recontextualizing</a:t>
            </a:r>
          </a:p>
          <a:p>
            <a:r>
              <a:rPr lang="en-US" dirty="0" smtClean="0"/>
              <a:t>Black people are martyrs</a:t>
            </a:r>
          </a:p>
          <a:p>
            <a:r>
              <a:rPr lang="en-US" dirty="0" smtClean="0"/>
              <a:t>Jesus has bonded with Black victims of lynching in their suffering.</a:t>
            </a:r>
          </a:p>
          <a:p>
            <a:r>
              <a:rPr lang="en-US" dirty="0" smtClean="0"/>
              <a:t>Black people are the true recipients of salvation and redemption.</a:t>
            </a:r>
          </a:p>
          <a:p>
            <a:r>
              <a:rPr lang="en-US" dirty="0" smtClean="0"/>
              <a:t>Suffering is a passage to resurrection, healing and ultimate victory.</a:t>
            </a:r>
          </a:p>
          <a:p>
            <a:r>
              <a:rPr lang="en-US" dirty="0" smtClean="0"/>
              <a:t>Black people are the real bearers of the robes described in Revelation.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1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Cross: </a:t>
            </a:r>
            <a:r>
              <a:rPr lang="en-US" i="1" dirty="0" smtClean="0"/>
              <a:t>African American Sacred Music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Oh, Happy Day!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How I Got Over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Sister Rosetta </a:t>
            </a:r>
            <a:r>
              <a:rPr lang="en-US" dirty="0" err="1" smtClean="0">
                <a:hlinkClick r:id="rId4"/>
              </a:rPr>
              <a:t>Tharpe</a:t>
            </a:r>
            <a:r>
              <a:rPr lang="en-US" dirty="0" smtClean="0">
                <a:hlinkClick r:id="rId4"/>
              </a:rPr>
              <a:t>, "Up above my head, there is music in the air!"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5"/>
              </a:rPr>
              <a:t>Katie Sankey, "I Don't Know Why"</a:t>
            </a:r>
            <a:r>
              <a:rPr lang="en-US" dirty="0" smtClean="0"/>
              <a:t> </a:t>
            </a:r>
          </a:p>
          <a:p>
            <a:r>
              <a:rPr lang="en-US" dirty="0" smtClean="0"/>
              <a:t>Suffering as Passageway to Healing and/or Victory</a:t>
            </a:r>
          </a:p>
          <a:p>
            <a:r>
              <a:rPr lang="en-US" dirty="0" smtClean="0"/>
              <a:t>Womanist Theologians – Delores Williams and JoAnne Terrell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04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Cone: </a:t>
            </a:r>
            <a:r>
              <a:rPr lang="en-US" i="1" dirty="0" smtClean="0"/>
              <a:t>On The Beloved Community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Cone on Forgiveness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52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ERAS OF OBAMA AND TRUMP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KILLINGS OF INNOCENT BLACK 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45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Obama Election – 2008</a:t>
            </a:r>
          </a:p>
          <a:p>
            <a:r>
              <a:rPr lang="en-US" dirty="0" smtClean="0"/>
              <a:t>Obama Re-Election – 2012</a:t>
            </a:r>
          </a:p>
          <a:p>
            <a:r>
              <a:rPr lang="en-US" dirty="0" smtClean="0"/>
              <a:t>Trump Election - 2016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24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The War on Drugs</a:t>
            </a:r>
            <a:endParaRPr lang="en-US" dirty="0" smtClean="0"/>
          </a:p>
          <a:p>
            <a:r>
              <a:rPr lang="en-US" dirty="0">
                <a:hlinkClick r:id="rId3"/>
              </a:rPr>
              <a:t>The New Jim </a:t>
            </a:r>
            <a:r>
              <a:rPr lang="en-US" dirty="0" smtClean="0">
                <a:hlinkClick r:id="rId3"/>
              </a:rPr>
              <a:t>Crow</a:t>
            </a:r>
            <a:endParaRPr lang="en-US" dirty="0"/>
          </a:p>
          <a:p>
            <a:r>
              <a:rPr lang="en-US" dirty="0" smtClean="0"/>
              <a:t>The War on Terror</a:t>
            </a:r>
          </a:p>
          <a:p>
            <a:r>
              <a:rPr lang="en-US" dirty="0" smtClean="0"/>
              <a:t>Mass Deportation and Detention</a:t>
            </a:r>
          </a:p>
        </p:txBody>
      </p:sp>
    </p:spTree>
    <p:extLst>
      <p:ext uri="{BB962C8B-B14F-4D97-AF65-F5344CB8AC3E}">
        <p14:creationId xmlns:p14="http://schemas.microsoft.com/office/powerpoint/2010/main" val="257104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Crucifixion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The Browder 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01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Theology and the Black Struggle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Reinhold Niebuhr</a:t>
            </a:r>
          </a:p>
          <a:p>
            <a:r>
              <a:rPr lang="en-US" dirty="0" smtClean="0"/>
              <a:t>Social </a:t>
            </a:r>
            <a:r>
              <a:rPr lang="en-US" i="1" dirty="0" smtClean="0"/>
              <a:t>Gospel</a:t>
            </a:r>
          </a:p>
          <a:p>
            <a:r>
              <a:rPr lang="en-US" dirty="0" smtClean="0"/>
              <a:t>Dietrich Bonhoeffer</a:t>
            </a:r>
          </a:p>
          <a:p>
            <a:r>
              <a:rPr lang="en-US" dirty="0" smtClean="0"/>
              <a:t>Martin Luther King</a:t>
            </a:r>
          </a:p>
          <a:p>
            <a:r>
              <a:rPr lang="en-US" dirty="0" smtClean="0"/>
              <a:t>James Cone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78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Galilee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Scattered Villages Dominated by </a:t>
            </a:r>
            <a:r>
              <a:rPr lang="en-US" dirty="0" err="1" smtClean="0"/>
              <a:t>Sepphoris</a:t>
            </a:r>
            <a:r>
              <a:rPr lang="en-US" dirty="0" smtClean="0"/>
              <a:t> and </a:t>
            </a:r>
            <a:r>
              <a:rPr lang="en-US" dirty="0" err="1" smtClean="0"/>
              <a:t>Tiberias</a:t>
            </a:r>
            <a:endParaRPr lang="en-US" dirty="0" smtClean="0"/>
          </a:p>
          <a:p>
            <a:r>
              <a:rPr lang="en-US" dirty="0" smtClean="0"/>
              <a:t>Gentrification</a:t>
            </a:r>
          </a:p>
          <a:p>
            <a:r>
              <a:rPr lang="en-US" dirty="0" smtClean="0"/>
              <a:t>Migration</a:t>
            </a:r>
          </a:p>
          <a:p>
            <a:r>
              <a:rPr lang="en-US" dirty="0" smtClean="0"/>
              <a:t>Agricultural Towns and Villages</a:t>
            </a:r>
          </a:p>
          <a:p>
            <a:r>
              <a:rPr lang="en-US" dirty="0" smtClean="0"/>
              <a:t>Dominated by </a:t>
            </a:r>
            <a:r>
              <a:rPr lang="en-US" dirty="0" err="1" smtClean="0"/>
              <a:t>Sepphoris</a:t>
            </a:r>
            <a:r>
              <a:rPr lang="en-US" dirty="0" smtClean="0"/>
              <a:t> and </a:t>
            </a:r>
            <a:r>
              <a:rPr lang="en-US" dirty="0" err="1" smtClean="0"/>
              <a:t>Tiberias</a:t>
            </a:r>
            <a:endParaRPr lang="en-US" dirty="0" smtClean="0"/>
          </a:p>
          <a:p>
            <a:r>
              <a:rPr lang="en-US" dirty="0" smtClean="0"/>
              <a:t>Plagues and Malaria</a:t>
            </a:r>
          </a:p>
          <a:p>
            <a:r>
              <a:rPr lang="en-US" dirty="0" smtClean="0"/>
              <a:t>Shortages of Males</a:t>
            </a:r>
          </a:p>
          <a:p>
            <a:r>
              <a:rPr lang="en-US" dirty="0" smtClean="0"/>
              <a:t>Overall Wealth Not Per Capita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96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Theology and the Black Struggle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The African American Church</a:t>
            </a:r>
            <a:endParaRPr lang="en-US" dirty="0" smtClean="0"/>
          </a:p>
          <a:p>
            <a:r>
              <a:rPr lang="en-US" dirty="0" smtClean="0"/>
              <a:t>Black Nationalism and the Black Christ</a:t>
            </a:r>
          </a:p>
          <a:p>
            <a:r>
              <a:rPr lang="en-US" dirty="0" smtClean="0"/>
              <a:t>Hope – Suffering as a Passage </a:t>
            </a:r>
          </a:p>
          <a:p>
            <a:r>
              <a:rPr lang="en-US" dirty="0" smtClean="0"/>
              <a:t>Music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hlinkClick r:id="rId3"/>
              </a:rPr>
              <a:t>The Resurrection – He Got Up!!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hlinkClick r:id="rId4"/>
              </a:rPr>
              <a:t>Glory!!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41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Expectancy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70% die in first five years.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Average Life Span is 24 years.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Malaria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Anemia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Gastrointestinal Diseases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Tuberculosis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Typhoid Fever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3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in the Villages and Towns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Sudden Deaths;</a:t>
            </a:r>
          </a:p>
          <a:p>
            <a:r>
              <a:rPr lang="en-US" dirty="0" smtClean="0"/>
              <a:t>Breakdown of Extended Families as Resources;</a:t>
            </a:r>
          </a:p>
          <a:p>
            <a:r>
              <a:rPr lang="en-US" dirty="0" smtClean="0"/>
              <a:t>Young Men Commute and Relocate for Work;</a:t>
            </a:r>
          </a:p>
          <a:p>
            <a:r>
              <a:rPr lang="en-US" dirty="0" smtClean="0"/>
              <a:t>Men die early;</a:t>
            </a:r>
          </a:p>
          <a:p>
            <a:r>
              <a:rPr lang="en-US" dirty="0" smtClean="0"/>
              <a:t>Children rarely meet their grandfathers;</a:t>
            </a:r>
          </a:p>
          <a:p>
            <a:r>
              <a:rPr lang="en-US" dirty="0" smtClean="0"/>
              <a:t>20-40 million people relocate constantly.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63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married shortly after puberty;</a:t>
            </a:r>
          </a:p>
          <a:p>
            <a:r>
              <a:rPr lang="en-US" dirty="0" smtClean="0"/>
              <a:t>bore children until menopause;</a:t>
            </a:r>
          </a:p>
          <a:p>
            <a:r>
              <a:rPr lang="en-US" dirty="0"/>
              <a:t>o</a:t>
            </a:r>
            <a:r>
              <a:rPr lang="en-US" dirty="0" smtClean="0"/>
              <a:t>ften died in childbirth;</a:t>
            </a:r>
          </a:p>
          <a:p>
            <a:r>
              <a:rPr lang="en-US" dirty="0"/>
              <a:t>h</a:t>
            </a:r>
            <a:r>
              <a:rPr lang="en-US" dirty="0" smtClean="0"/>
              <a:t>ad little chance of marriage past 30;</a:t>
            </a:r>
          </a:p>
          <a:p>
            <a:r>
              <a:rPr lang="en-US" dirty="0"/>
              <a:t>w</a:t>
            </a:r>
            <a:r>
              <a:rPr lang="en-US" dirty="0" smtClean="0"/>
              <a:t>ere commonly “middle-aged” widows;</a:t>
            </a:r>
          </a:p>
          <a:p>
            <a:r>
              <a:rPr lang="en-US" dirty="0"/>
              <a:t>w</a:t>
            </a:r>
            <a:r>
              <a:rPr lang="en-US" dirty="0" smtClean="0"/>
              <a:t>ere expected to bear five to nine children;</a:t>
            </a:r>
          </a:p>
          <a:p>
            <a:r>
              <a:rPr lang="en-US" dirty="0"/>
              <a:t>l</a:t>
            </a:r>
            <a:r>
              <a:rPr lang="en-US" dirty="0" smtClean="0"/>
              <a:t>ived in the context of near universal marriage.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44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Surroundings of the Peasantry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 and Power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Rome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Jerusalem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Sepphoris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Tiberias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Everyday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Malnutrition and Sickness</a:t>
            </a:r>
          </a:p>
          <a:p>
            <a:r>
              <a:rPr lang="en-US" dirty="0"/>
              <a:t>Oppression of Farmers</a:t>
            </a:r>
          </a:p>
          <a:p>
            <a:r>
              <a:rPr lang="en-US" dirty="0"/>
              <a:t>Mental Illness</a:t>
            </a:r>
          </a:p>
          <a:p>
            <a:r>
              <a:rPr lang="en-US" dirty="0"/>
              <a:t>Lame </a:t>
            </a:r>
            <a:r>
              <a:rPr lang="en-US" dirty="0" smtClean="0"/>
              <a:t>Children</a:t>
            </a:r>
            <a:endParaRPr lang="en-US" dirty="0"/>
          </a:p>
          <a:p>
            <a:r>
              <a:rPr lang="en-US" dirty="0"/>
              <a:t>Blind </a:t>
            </a:r>
            <a:r>
              <a:rPr lang="en-US" dirty="0" smtClean="0"/>
              <a:t>Parents</a:t>
            </a:r>
          </a:p>
          <a:p>
            <a:r>
              <a:rPr lang="en-US" dirty="0" smtClean="0"/>
              <a:t>Slavery and Bondage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10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2226</TotalTime>
  <Words>1090</Words>
  <Application>Microsoft Office PowerPoint</Application>
  <PresentationFormat>Widescreen</PresentationFormat>
  <Paragraphs>226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Century Gothic</vt:lpstr>
      <vt:lpstr>Wingdings</vt:lpstr>
      <vt:lpstr>Wingdings 3</vt:lpstr>
      <vt:lpstr>Ion</vt:lpstr>
      <vt:lpstr>The Cross and the Lynching Tree</vt:lpstr>
      <vt:lpstr>Roman Imperialism</vt:lpstr>
      <vt:lpstr>The World of Jesus</vt:lpstr>
      <vt:lpstr>Galilee</vt:lpstr>
      <vt:lpstr>Disease</vt:lpstr>
      <vt:lpstr>Life in the Villages and Towns</vt:lpstr>
      <vt:lpstr>Women</vt:lpstr>
      <vt:lpstr>Daily Surroundings of the Peasantry</vt:lpstr>
      <vt:lpstr>Everyday Life</vt:lpstr>
      <vt:lpstr>The Aristocracy</vt:lpstr>
      <vt:lpstr>Jerusalem</vt:lpstr>
      <vt:lpstr>The High Priest</vt:lpstr>
      <vt:lpstr>Resistance</vt:lpstr>
      <vt:lpstr>Crucifixion</vt:lpstr>
      <vt:lpstr>James Cone – the Connection</vt:lpstr>
      <vt:lpstr>The Jim Crow Era</vt:lpstr>
      <vt:lpstr>Historical Context</vt:lpstr>
      <vt:lpstr>Historical Context</vt:lpstr>
      <vt:lpstr>Racist Interpretations of Scripture</vt:lpstr>
      <vt:lpstr>The Cross: Atonement Theology </vt:lpstr>
      <vt:lpstr>Ku Klux Klan: History</vt:lpstr>
      <vt:lpstr>Ku Klux Klan: Membership and Symbolish</vt:lpstr>
      <vt:lpstr>The Cross: Ku Klux Klan</vt:lpstr>
      <vt:lpstr>The Cross: Ku Klux Klan</vt:lpstr>
      <vt:lpstr>The Cross: Ku Klux Klan</vt:lpstr>
      <vt:lpstr>The Cross: Ku Klux Klan</vt:lpstr>
      <vt:lpstr>The Cross: Ku Klux Klan</vt:lpstr>
      <vt:lpstr>Lynching Rituals: The KKK</vt:lpstr>
      <vt:lpstr>KKK Premises</vt:lpstr>
      <vt:lpstr>KKK Theology</vt:lpstr>
      <vt:lpstr>The Church: Complicity and Silence</vt:lpstr>
      <vt:lpstr>African American Response </vt:lpstr>
      <vt:lpstr>The Cross: African American Sacred Music</vt:lpstr>
      <vt:lpstr>James Cone: On The Beloved Community</vt:lpstr>
      <vt:lpstr>THE ERAS OF OBAMA AND TRUMP</vt:lpstr>
      <vt:lpstr>Historical Context</vt:lpstr>
      <vt:lpstr>Historical Context</vt:lpstr>
      <vt:lpstr>The New Crucifixion</vt:lpstr>
      <vt:lpstr>Theology and the Black Struggle</vt:lpstr>
      <vt:lpstr>Theology and the Black Struggle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Cross and the Lynching Tree</dc:title>
  <dc:creator>Colleen Birchett</dc:creator>
  <cp:lastModifiedBy>Colleen Birchett</cp:lastModifiedBy>
  <cp:revision>107</cp:revision>
  <dcterms:created xsi:type="dcterms:W3CDTF">2018-03-10T02:43:14Z</dcterms:created>
  <dcterms:modified xsi:type="dcterms:W3CDTF">2018-04-19T12:59:01Z</dcterms:modified>
</cp:coreProperties>
</file>